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Nunito"/>
      <p:regular r:id="rId12"/>
      <p:bold r:id="rId13"/>
      <p:italic r:id="rId14"/>
      <p:boldItalic r:id="rId15"/>
    </p:embeddedFont>
    <p:embeddedFont>
      <p:font typeface="Maven Pro"/>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Nunito-bold.fntdata"/><Relationship Id="rId12" Type="http://schemas.openxmlformats.org/officeDocument/2006/relationships/font" Target="fonts/Nuni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boldItalic.fntdata"/><Relationship Id="rId14" Type="http://schemas.openxmlformats.org/officeDocument/2006/relationships/font" Target="fonts/Nunito-italic.fntdata"/><Relationship Id="rId17" Type="http://schemas.openxmlformats.org/officeDocument/2006/relationships/font" Target="fonts/MavenPro-bold.fntdata"/><Relationship Id="rId16" Type="http://schemas.openxmlformats.org/officeDocument/2006/relationships/font" Target="fonts/MavenPr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Time when received a call from NAB confirming a transaction activity on my card and </a:t>
            </a:r>
            <a:r>
              <a:rPr lang="en-GB"/>
              <a:t>whether</a:t>
            </a:r>
            <a:r>
              <a:rPr lang="en-GB"/>
              <a:t> I was in the Country or Overseas, however a </a:t>
            </a:r>
            <a:r>
              <a:rPr lang="en-GB"/>
              <a:t>suspicious activity on my wife Statement wasn’t picked up where half a dozen transactions from Telstra where we were not even a customer.  The suspicious transactions was not picked up by the bank, so scammers are also getting smarter, therefore ML is not perfect but with more data sets they be able to detect more suspicious activities.</a:t>
            </a:r>
            <a:r>
              <a:rPr lang="en-GB"/>
              <a:t>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43658186b6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43658186b6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43658186b6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43658186b6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43658186b6_0_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43658186b6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43658186b6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43658186b6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43658186b6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43658186b6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352900" y="14659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Capstone Project</a:t>
            </a:r>
            <a:endParaRPr/>
          </a:p>
        </p:txBody>
      </p:sp>
      <p:pic>
        <p:nvPicPr>
          <p:cNvPr id="278" name="Google Shape;278;p13"/>
          <p:cNvPicPr preferRelativeResize="0"/>
          <p:nvPr/>
        </p:nvPicPr>
        <p:blipFill>
          <a:blip r:embed="rId3">
            <a:alphaModFix/>
          </a:blip>
          <a:stretch>
            <a:fillRect/>
          </a:stretch>
        </p:blipFill>
        <p:spPr>
          <a:xfrm rot="10800000">
            <a:off x="4731775" y="368087"/>
            <a:ext cx="4137594" cy="2679738"/>
          </a:xfrm>
          <a:prstGeom prst="rect">
            <a:avLst/>
          </a:prstGeom>
          <a:noFill/>
          <a:ln>
            <a:noFill/>
          </a:ln>
        </p:spPr>
      </p:pic>
      <p:sp>
        <p:nvSpPr>
          <p:cNvPr id="279" name="Google Shape;279;p13"/>
          <p:cNvSpPr txBox="1"/>
          <p:nvPr/>
        </p:nvSpPr>
        <p:spPr>
          <a:xfrm>
            <a:off x="3516925" y="3588050"/>
            <a:ext cx="4552200" cy="5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solidFill>
                  <a:srgbClr val="FFFFFF"/>
                </a:solidFill>
              </a:rPr>
              <a:t>Credit Card Fraud Detection</a:t>
            </a:r>
            <a:endParaRPr b="1" sz="24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5000"/>
                                        <p:tgtEl>
                                          <p:spTgt spid="2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
                                            <p:txEl>
                                              <p:pRg end="0" st="0"/>
                                            </p:txEl>
                                          </p:spTgt>
                                        </p:tgtEl>
                                        <p:attrNameLst>
                                          <p:attrName>style.visibility</p:attrName>
                                        </p:attrNameLst>
                                      </p:cBhvr>
                                      <p:to>
                                        <p:strVal val="visible"/>
                                      </p:to>
                                    </p:set>
                                    <p:animEffect filter="fade" transition="in">
                                      <p:cBhvr>
                                        <p:cTn dur="2500"/>
                                        <p:tgtEl>
                                          <p:spTgt spid="279">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Scope</a:t>
            </a:r>
            <a:endParaRPr/>
          </a:p>
        </p:txBody>
      </p:sp>
      <p:sp>
        <p:nvSpPr>
          <p:cNvPr id="285" name="Google Shape;285;p14"/>
          <p:cNvSpPr txBox="1"/>
          <p:nvPr>
            <p:ph idx="1" type="body"/>
          </p:nvPr>
        </p:nvSpPr>
        <p:spPr>
          <a:xfrm>
            <a:off x="522000" y="2220375"/>
            <a:ext cx="7812300" cy="104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800"/>
              <a:t>Anonymized credit card transactions labeled as fraudulent or genuine</a:t>
            </a:r>
            <a:endParaRPr b="1" sz="1800"/>
          </a:p>
          <a:p>
            <a:pPr indent="0" lvl="0" marL="0" rtl="0" algn="ctr">
              <a:spcBef>
                <a:spcPts val="160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85"/>
                                        </p:tgtEl>
                                        <p:attrNameLst>
                                          <p:attrName>style.visibility</p:attrName>
                                        </p:attrNameLst>
                                      </p:cBhvr>
                                      <p:to>
                                        <p:strVal val="visible"/>
                                      </p:to>
                                    </p:set>
                                    <p:animEffect filter="fade" transition="in">
                                      <p:cBhvr>
                                        <p:cTn dur="5000"/>
                                        <p:tgtEl>
                                          <p:spTgt spid="2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 of Detections of Fraudulent Transactions</a:t>
            </a:r>
            <a:endParaRPr/>
          </a:p>
        </p:txBody>
      </p:sp>
      <p:sp>
        <p:nvSpPr>
          <p:cNvPr id="291" name="Google Shape;291;p15"/>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br>
              <a:rPr lang="en-GB"/>
            </a:br>
            <a:r>
              <a:rPr lang="en-GB"/>
              <a:t># 1) Check locations of transaction - 2 different transactions in a short period. </a:t>
            </a:r>
            <a:br>
              <a:rPr lang="en-GB"/>
            </a:br>
            <a:r>
              <a:rPr lang="en-GB"/>
              <a:t># 2) User's Credit card use history </a:t>
            </a:r>
            <a:br>
              <a:rPr lang="en-GB"/>
            </a:br>
            <a:r>
              <a:rPr lang="en-GB"/>
              <a:t># 3) </a:t>
            </a:r>
            <a:r>
              <a:rPr lang="en-GB"/>
              <a:t>Classification</a:t>
            </a:r>
            <a:r>
              <a:rPr lang="en-GB"/>
              <a:t> and </a:t>
            </a:r>
            <a:r>
              <a:rPr lang="en-GB"/>
              <a:t>Anomaly</a:t>
            </a:r>
            <a:r>
              <a:rPr lang="en-GB"/>
              <a:t> Detection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a:t>
            </a:r>
            <a:endParaRPr/>
          </a:p>
        </p:txBody>
      </p:sp>
      <p:sp>
        <p:nvSpPr>
          <p:cNvPr id="297" name="Google Shape;297;p16"/>
          <p:cNvSpPr txBox="1"/>
          <p:nvPr>
            <p:ph idx="1" type="body"/>
          </p:nvPr>
        </p:nvSpPr>
        <p:spPr>
          <a:xfrm>
            <a:off x="1240575" y="1597875"/>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000"/>
              <a:t>Credit card fraud dataset from Kaggle (https://www.kaggle.com/mlg-ulb/creditcardfraud/Data). The datasets contains transactions made by credit cards in September 2013 by European cardholders. This dataset presents transactions that occurred in two days, where we have 492 frauds out of 284,807 transactions. The dataset is highly unbalanced, the positive class (frauds) account for 0.172% of all transactions.</a:t>
            </a:r>
            <a:br>
              <a:rPr lang="en-GB" sz="1000"/>
            </a:br>
            <a:r>
              <a:rPr lang="en-GB" sz="1000"/>
              <a:t>It contains only numerical input variables which are the result of a PCA transformation. Unfortunately, due to confidentiality issues, it cannot provide the original features and more background information about the data. Features V1, V2, … V28 are the principal components obtained with PCA, the only features which have not been transformed with PCA are ‘Time’ and ‘Amount’.</a:t>
            </a:r>
            <a:br>
              <a:rPr lang="en-GB" sz="1000"/>
            </a:br>
            <a:br>
              <a:rPr lang="en-GB" sz="1000"/>
            </a:br>
            <a:r>
              <a:rPr lang="en-GB" sz="1000"/>
              <a:t>Feature ‘Time’ contains the seconds elapsed between each transaction and the first transaction in the dataset. The feature ‘Amount’ is the transaction Amount. Feature ‘Class’ is the response variable and it takes value 1 in case of fraud and 0 otherwise.</a:t>
            </a:r>
            <a:endParaRPr sz="1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Processes</a:t>
            </a:r>
            <a:endParaRPr/>
          </a:p>
        </p:txBody>
      </p:sp>
      <p:sp>
        <p:nvSpPr>
          <p:cNvPr id="303" name="Google Shape;303;p17"/>
          <p:cNvSpPr txBox="1"/>
          <p:nvPr>
            <p:ph idx="1" type="body"/>
          </p:nvPr>
        </p:nvSpPr>
        <p:spPr>
          <a:xfrm>
            <a:off x="1303800" y="1473675"/>
            <a:ext cx="3066600" cy="311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 (EDA)</a:t>
            </a:r>
            <a:endParaRPr/>
          </a:p>
          <a:p>
            <a:pPr indent="0" lvl="0" marL="0" rtl="0" algn="l">
              <a:spcBef>
                <a:spcPts val="1600"/>
              </a:spcBef>
              <a:spcAft>
                <a:spcPts val="0"/>
              </a:spcAft>
              <a:buNone/>
            </a:pPr>
            <a:r>
              <a:rPr lang="en-GB"/>
              <a:t>Data Cleansing</a:t>
            </a:r>
            <a:endParaRPr/>
          </a:p>
          <a:p>
            <a:pPr indent="0" lvl="0" marL="0" rtl="0" algn="l">
              <a:spcBef>
                <a:spcPts val="1600"/>
              </a:spcBef>
              <a:spcAft>
                <a:spcPts val="0"/>
              </a:spcAft>
              <a:buNone/>
            </a:pPr>
            <a:r>
              <a:rPr lang="en-GB"/>
              <a:t>Visualising Features</a:t>
            </a:r>
            <a:endParaRPr/>
          </a:p>
          <a:p>
            <a:pPr indent="0" lvl="0" marL="0" rtl="0" algn="l">
              <a:spcBef>
                <a:spcPts val="1600"/>
              </a:spcBef>
              <a:spcAft>
                <a:spcPts val="0"/>
              </a:spcAft>
              <a:buNone/>
            </a:pPr>
            <a:r>
              <a:rPr lang="en-GB"/>
              <a:t>Normalizing</a:t>
            </a:r>
            <a:endParaRPr/>
          </a:p>
          <a:p>
            <a:pPr indent="0" lvl="0" marL="0" rtl="0" algn="l">
              <a:spcBef>
                <a:spcPts val="1600"/>
              </a:spcBef>
              <a:spcAft>
                <a:spcPts val="0"/>
              </a:spcAft>
              <a:buNone/>
            </a:pPr>
            <a:r>
              <a:rPr lang="en-GB"/>
              <a:t>Resampling</a:t>
            </a:r>
            <a:endParaRPr/>
          </a:p>
          <a:p>
            <a:pPr indent="0" lvl="0" marL="0" rtl="0" algn="l">
              <a:spcBef>
                <a:spcPts val="1600"/>
              </a:spcBef>
              <a:spcAft>
                <a:spcPts val="1600"/>
              </a:spcAft>
              <a:buNone/>
            </a:pPr>
            <a:r>
              <a:t/>
            </a:r>
            <a:endParaRPr/>
          </a:p>
        </p:txBody>
      </p:sp>
      <p:sp>
        <p:nvSpPr>
          <p:cNvPr id="304" name="Google Shape;304;p17"/>
          <p:cNvSpPr txBox="1"/>
          <p:nvPr>
            <p:ph idx="1" type="body"/>
          </p:nvPr>
        </p:nvSpPr>
        <p:spPr>
          <a:xfrm>
            <a:off x="4572000" y="1473675"/>
            <a:ext cx="3066600" cy="311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Machine Learning </a:t>
            </a:r>
            <a:endParaRPr/>
          </a:p>
          <a:p>
            <a:pPr indent="0" lvl="0" marL="0" rtl="0" algn="l">
              <a:spcBef>
                <a:spcPts val="1600"/>
              </a:spcBef>
              <a:spcAft>
                <a:spcPts val="0"/>
              </a:spcAft>
              <a:buNone/>
            </a:pPr>
            <a:r>
              <a:rPr lang="en-GB"/>
              <a:t>Building the Model </a:t>
            </a:r>
            <a:endParaRPr/>
          </a:p>
          <a:p>
            <a:pPr indent="0" lvl="0" marL="0" rtl="0" algn="l">
              <a:spcBef>
                <a:spcPts val="1600"/>
              </a:spcBef>
              <a:spcAft>
                <a:spcPts val="0"/>
              </a:spcAft>
              <a:buNone/>
            </a:pPr>
            <a:r>
              <a:rPr lang="en-GB"/>
              <a:t>Evaluation</a:t>
            </a:r>
            <a:endParaRPr/>
          </a:p>
          <a:p>
            <a:pPr indent="0" lvl="0" marL="0" rtl="0" algn="l">
              <a:spcBef>
                <a:spcPts val="1600"/>
              </a:spcBef>
              <a:spcAft>
                <a:spcPts val="0"/>
              </a:spcAft>
              <a:buNone/>
            </a:pPr>
            <a:r>
              <a:rPr lang="en-GB"/>
              <a:t>Prediction</a:t>
            </a:r>
            <a:endParaRPr/>
          </a:p>
          <a:p>
            <a:pPr indent="0" lvl="0" marL="0" rtl="0" algn="l">
              <a:spcBef>
                <a:spcPts val="1600"/>
              </a:spcBef>
              <a:spcAft>
                <a:spcPts val="1600"/>
              </a:spcAft>
              <a:buNone/>
            </a:pPr>
            <a:r>
              <a:rPr lang="en-GB"/>
              <a:t>Conclude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2500"/>
                                        <p:tgtEl>
                                          <p:spTgt spid="3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1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Time Permits Machine Learning on Financial Markets</a:t>
            </a:r>
            <a:endParaRPr/>
          </a:p>
        </p:txBody>
      </p:sp>
      <p:sp>
        <p:nvSpPr>
          <p:cNvPr id="310" name="Google Shape;310;p18"/>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400"/>
              <a:t>Financial Market Predictions Stock, Indices or FX and Market News Sentiment to predict market movement (News API)</a:t>
            </a:r>
            <a:endParaRPr sz="2400"/>
          </a:p>
        </p:txBody>
      </p:sp>
      <p:pic>
        <p:nvPicPr>
          <p:cNvPr id="311" name="Google Shape;311;p18"/>
          <p:cNvPicPr preferRelativeResize="0"/>
          <p:nvPr/>
        </p:nvPicPr>
        <p:blipFill>
          <a:blip r:embed="rId3">
            <a:alphaModFix/>
          </a:blip>
          <a:stretch>
            <a:fillRect/>
          </a:stretch>
        </p:blipFill>
        <p:spPr>
          <a:xfrm>
            <a:off x="1303788" y="3655438"/>
            <a:ext cx="1914525" cy="638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